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6"/>
  </p:handoutMasterIdLst>
  <p:sldIdLst>
    <p:sldId id="257" r:id="rId2"/>
    <p:sldId id="278" r:id="rId3"/>
    <p:sldId id="258" r:id="rId4"/>
    <p:sldId id="269" r:id="rId5"/>
    <p:sldId id="259" r:id="rId6"/>
    <p:sldId id="283" r:id="rId7"/>
    <p:sldId id="284" r:id="rId8"/>
    <p:sldId id="260" r:id="rId9"/>
    <p:sldId id="261" r:id="rId10"/>
    <p:sldId id="263" r:id="rId11"/>
    <p:sldId id="264" r:id="rId12"/>
    <p:sldId id="270" r:id="rId13"/>
    <p:sldId id="276" r:id="rId14"/>
    <p:sldId id="285" r:id="rId15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924" autoAdjust="0"/>
    <p:restoredTop sz="94660"/>
  </p:normalViewPr>
  <p:slideViewPr>
    <p:cSldViewPr>
      <p:cViewPr varScale="1">
        <p:scale>
          <a:sx n="80" d="100"/>
          <a:sy n="80" d="100"/>
        </p:scale>
        <p:origin x="893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FB2EAF-6178-47D4-A7AC-BCC017CB4069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474290-EC0C-4955-BF6B-39CF8E09C6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16.02.2023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2285992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Организация летней оздоровительной кампании   2023 года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628" y="4398494"/>
            <a:ext cx="4000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Совещание с руководителями МОУ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15.02.2023 г.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Распределение путевок по сменам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загородные оздоровительные учреждения 2023 г.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727296"/>
              </p:ext>
            </p:extLst>
          </p:nvPr>
        </p:nvGraphicFramePr>
        <p:xfrm>
          <a:off x="1329729" y="1052736"/>
          <a:ext cx="7602049" cy="5464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61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255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смены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«БРИГАНТИНА»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родительская плата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«ПАРУС»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родительская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37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107 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</a:t>
                      </a: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+ 3 опека  + 10 Разрез + 15 </a:t>
                      </a:r>
                      <a:r>
                        <a:rPr lang="ru-RU" sz="14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Ужурский</a:t>
                      </a: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р-он + 15 полная стоимость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150</a:t>
                      </a:r>
                      <a:endParaRPr lang="ru-RU" sz="14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68 город  + 4 </a:t>
                      </a: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опека+ 24 Назарово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96</a:t>
                      </a:r>
                      <a:endParaRPr lang="ru-RU" sz="14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28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 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+ 6 опека </a:t>
                      </a: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+ 15 Разрез + 15 </a:t>
                      </a:r>
                      <a:r>
                        <a:rPr lang="ru-RU" sz="14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Ужурский</a:t>
                      </a: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р-он + 17 полная стоимость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150</a:t>
                      </a:r>
                      <a:endParaRPr lang="ru-RU" sz="14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 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+ 5 </a:t>
                      </a: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опека+ 10 Разрез + 13 Назарово + 6 полная стоимость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96</a:t>
                      </a:r>
                      <a:endParaRPr lang="ru-RU" sz="14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937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107 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+ 6 опека  </a:t>
                      </a: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+ 5 Разрез + 32 полная стоимость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150</a:t>
                      </a:r>
                      <a:endParaRPr lang="ru-RU" sz="14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 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+ 5 </a:t>
                      </a: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опека + 12 </a:t>
                      </a:r>
                      <a:r>
                        <a:rPr lang="ru-RU" sz="14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Большеулуйск</a:t>
                      </a: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+  9 Ужур (опека)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96</a:t>
                      </a:r>
                      <a:endParaRPr lang="ru-RU" sz="14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28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 город+15 опека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город+14 опека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81142">
                <a:tc gridSpan="3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Стоимость путевки 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30 079 руб.  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(Постановление Правительства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Красноярского края от 20.12.2022 № 1130-п).*</a:t>
                      </a:r>
                      <a:endParaRPr lang="ru-RU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Стоимость родительской платы 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9 023,7 руб.</a:t>
                      </a:r>
                    </a:p>
                    <a:p>
                      <a:r>
                        <a:rPr lang="ru-RU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511 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 на город 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(бюджетные путевки) +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 дети-сироты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(краевой бюджет – полная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стоимость).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285"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0" algn="l"/>
                      <a:r>
                        <a:rPr lang="ru-RU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 По состоянию на 09.02.2023 (возможно увеличение</a:t>
                      </a:r>
                      <a:r>
                        <a:rPr lang="ru-RU" b="1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стоимости)</a:t>
                      </a:r>
                      <a:endParaRPr lang="ru-RU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785794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Сроки проведения смен в загородных лагерях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летний период 2023 года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9938512"/>
              </p:ext>
            </p:extLst>
          </p:nvPr>
        </p:nvGraphicFramePr>
        <p:xfrm>
          <a:off x="1214414" y="2571744"/>
          <a:ext cx="7642228" cy="2463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8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9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05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ДООЛ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смена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смена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 смена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1611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Парус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июня 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 04  июля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10– 30 июля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02 – 22 августа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1611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 Бригантина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июня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05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июля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08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28 июля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– 21 августа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85728"/>
            <a:ext cx="7719274" cy="50006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Решения 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908720"/>
            <a:ext cx="7920880" cy="5688632"/>
          </a:xfrm>
        </p:spPr>
        <p:txBody>
          <a:bodyPr>
            <a:noAutofit/>
          </a:bodyPr>
          <a:lstStyle/>
          <a:p>
            <a:pPr marL="9525" indent="-9525"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Руководителям МОУ: </a:t>
            </a:r>
          </a:p>
          <a:p>
            <a:pPr marL="342900" indent="-342900" algn="just"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Активизировать работу по заключению договоров в период подготовки к летней оздоровительной кампании и предоставлять в Управление образованием информацию согласно таблицы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«Информация о подготовке к ЛОК 2023» (в том числе по персоналу)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еженедельно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пятницам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, начиная с 17.02.2023 г.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 2"/>
              <a:buAutoNum type="arabicPeriod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Обеспечить достоверное и своевременное предоставление сведений о ходе летнего отдыха в Управление образованием  - в соответствии со сроками, указанными в  запросах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Wingdings 2"/>
              <a:buAutoNum type="arabicPeriod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Обеспечить своевременное обновление информации о подготовке и ходе летней оздоровительной кампании на интернет-сайтах учреждений – февраль – август 2023 г. 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Руководителям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ОУ, МБОУ ДО ДЮЦ г.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Шарыпово: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Обеспечить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сохранение показателей оздоровительной кампании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года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уровне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97,23%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– июнь – август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2023 г.</a:t>
            </a:r>
          </a:p>
          <a:p>
            <a:pPr marL="342900" indent="-342900" algn="just">
              <a:lnSpc>
                <a:spcPct val="90000"/>
              </a:lnSpc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необходимости предоставить в Управление образованием Администрации города Шарыпово информацию о реализации новых образовательных программ в лагерях дневного пребывания – до 28.02.2023 г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lnSpc>
                <a:spcPct val="90000"/>
              </a:lnSpc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Обеспечить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реализацию дополнительных общеразвивающих программ для детей по финансовой грамотности и основам предпринимательства – июнь 2023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г.</a:t>
            </a:r>
          </a:p>
          <a:p>
            <a:pPr marL="342900" indent="-342900" algn="just">
              <a:lnSpc>
                <a:spcPct val="90000"/>
              </a:lnSpc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Заключить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 родителями (законными представителями) договоры об оказании услуг по организации отдыха и оздоровления детей в каникулярное время в лагере с дневным пребыванием – до начала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смены.</a:t>
            </a:r>
          </a:p>
          <a:p>
            <a:pPr marL="342900" indent="-342900" algn="just">
              <a:lnSpc>
                <a:spcPct val="90000"/>
              </a:lnSpc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Обеспечить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регистрацию и запись детей в АИС «Навигатор дополнительного образования Красноярского края» на образовательную программу лагеря дневного пребывания – до 27.05.2023 г.</a:t>
            </a:r>
          </a:p>
          <a:p>
            <a:pPr marL="9525" indent="-9525" algn="just">
              <a:lnSpc>
                <a:spcPct val="90000"/>
              </a:lnSpc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9525" indent="-9525" algn="just">
              <a:lnSpc>
                <a:spcPct val="90000"/>
              </a:lnSpc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90000"/>
              </a:lnSpc>
              <a:buNone/>
            </a:pP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marL="15875" indent="346075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</a:t>
            </a:r>
            <a:endParaRPr lang="ru-RU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404664"/>
            <a:ext cx="7848872" cy="6264696"/>
          </a:xfrm>
        </p:spPr>
        <p:txBody>
          <a:bodyPr anchor="ctr">
            <a:normAutofit fontScale="40000" lnSpcReduction="20000"/>
          </a:bodyPr>
          <a:lstStyle/>
          <a:p>
            <a:pPr algn="just">
              <a:lnSpc>
                <a:spcPct val="90000"/>
              </a:lnSpc>
              <a:buNone/>
            </a:pPr>
            <a:r>
              <a:rPr lang="ru-RU" sz="5000" b="1" dirty="0" smtClean="0">
                <a:latin typeface="Times New Roman" pitchFamily="18" charset="0"/>
                <a:cs typeface="Times New Roman" pitchFamily="18" charset="0"/>
              </a:rPr>
              <a:t>Руководителям </a:t>
            </a: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ОУ:</a:t>
            </a:r>
            <a:endParaRPr lang="ru-RU" sz="5000" dirty="0">
              <a:latin typeface="Times New Roman" pitchFamily="18" charset="0"/>
              <a:cs typeface="Times New Roman" pitchFamily="18" charset="0"/>
            </a:endParaRPr>
          </a:p>
          <a:p>
            <a:pPr marL="15875" indent="346075" algn="just">
              <a:lnSpc>
                <a:spcPct val="120000"/>
              </a:lnSpc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1. Активизировать работу с родителями (законными представителями) детей, состоящих на учете, в категории СОП, профилактическом учете, ПДН по привлечению детей к организованному отдыху (загородные лагеря, трудоустройство (ИМА), профильные смены, санаторно-курортный отдых (УСЗН)) – с февраля 2023 г.</a:t>
            </a:r>
          </a:p>
          <a:p>
            <a:pPr marL="15875" indent="346075" algn="just">
              <a:lnSpc>
                <a:spcPct val="120000"/>
              </a:lnSpc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2. Организовать своевременное информирование родителей (законных представителей) о начале сбора заявлений и необходимых документах на предоставление путевок в загородные лагеря согласно порядку, регламентированному в соответствующих законодательных актах – февраль - март 2023 г. </a:t>
            </a:r>
          </a:p>
          <a:p>
            <a:pPr marL="15875" indent="346075" algn="just">
              <a:lnSpc>
                <a:spcPct val="120000"/>
              </a:lnSpc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3. Организовать 100% оповещение родителей (законных представителей) о предоставлении путевок, а также усилить работу по своевременному приобретению выделенных – март –  август 2023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г.</a:t>
            </a:r>
          </a:p>
          <a:p>
            <a:pPr marL="15875" indent="346075" algn="just">
              <a:lnSpc>
                <a:spcPct val="120000"/>
              </a:lnSpc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4. Взять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контроль:</a:t>
            </a:r>
          </a:p>
          <a:p>
            <a:pPr marL="0" indent="361950" algn="just">
              <a:lnSpc>
                <a:spcPct val="120000"/>
              </a:lnSpc>
              <a:spcBef>
                <a:spcPts val="0"/>
              </a:spcBef>
              <a:buNone/>
              <a:tabLst>
                <a:tab pos="809625" algn="l"/>
              </a:tabLst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 размещение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на стендах и сайтах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учреждений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информации о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стоимости путевок, сборе заявлений в ДООЛ, с дальнейшим обновлением информации –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февраль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– апрель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61950" algn="just">
              <a:lnSpc>
                <a:spcPct val="120000"/>
              </a:lnSpc>
              <a:spcBef>
                <a:spcPts val="0"/>
              </a:spcBef>
              <a:buNone/>
              <a:tabLst>
                <a:tab pos="809625" algn="l"/>
              </a:tabLst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 обеспечение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родителей (законных представителей) бланками заявлений о предоставлении путевок в ДООЛ,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перечня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пакета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документов –  февраль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– апрель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2023 г. </a:t>
            </a:r>
          </a:p>
          <a:p>
            <a:pPr marL="0" indent="361950" algn="just">
              <a:lnSpc>
                <a:spcPct val="120000"/>
              </a:lnSpc>
              <a:spcBef>
                <a:spcPts val="0"/>
              </a:spcBef>
              <a:buNone/>
              <a:tabLst>
                <a:tab pos="809625" algn="l"/>
              </a:tabLst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 активизацию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работы с законными представителями (опекунами) опекаемых детей, детей-сирот по привлечению детей в загородные лагеря –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февраль - май 2023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г. </a:t>
            </a:r>
          </a:p>
          <a:p>
            <a:pPr marL="596646" indent="-514350">
              <a:lnSpc>
                <a:spcPct val="120000"/>
              </a:lnSpc>
              <a:spcBef>
                <a:spcPts val="0"/>
              </a:spcBef>
              <a:buAutoNum type="arabicPeriod" startAt="4"/>
            </a:pP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596646" indent="-514350">
              <a:buAutoNum type="arabicPeriod" startAt="5"/>
            </a:pPr>
            <a:endParaRPr lang="ru-RU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571604" y="428604"/>
            <a:ext cx="7433522" cy="642942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Руководителям загородных лагерей:</a:t>
            </a:r>
            <a:r>
              <a:rPr lang="ru-RU" sz="7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1115616" y="1268760"/>
            <a:ext cx="7704856" cy="6278642"/>
          </a:xfrm>
        </p:spPr>
        <p:txBody>
          <a:bodyPr wrap="square">
            <a:spAutoFit/>
          </a:bodyPr>
          <a:lstStyle/>
          <a:p>
            <a:pPr marL="0" indent="36195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Обеспечить обязательное выполнение норм  действующего законодательства в период подготовки и проведения   летней оздоровительной кампании 2023 г. – май – август 2023 г.</a:t>
            </a:r>
          </a:p>
          <a:p>
            <a:pPr marL="0" indent="361950" algn="just">
              <a:lnSpc>
                <a:spcPct val="150000"/>
              </a:lnSpc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Обеспечить достаточный уровень организации содержательного отдыха детей – июнь – август  2023 г.</a:t>
            </a:r>
          </a:p>
          <a:p>
            <a:pPr marL="0" indent="361950" algn="just">
              <a:lnSpc>
                <a:spcPct val="150000"/>
              </a:lnSpc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Обеспечить безопасное пребывание детей в ДООЛ –  в течение летней оздоровительной кампании 2023 г. </a:t>
            </a:r>
          </a:p>
          <a:p>
            <a:pPr marL="0" indent="36195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Обеспечить реализацию дополнительных общеразвивающих программ для детей по финансовой грамотности и 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основам </a:t>
            </a:r>
            <a:r>
              <a:rPr lang="ru-RU" sz="1400">
                <a:latin typeface="Times New Roman" pitchFamily="18" charset="0"/>
                <a:cs typeface="Times New Roman" pitchFamily="18" charset="0"/>
              </a:rPr>
              <a:t>предпринимательства, обучению плаванию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– июнь – август 2023 г.</a:t>
            </a:r>
          </a:p>
          <a:p>
            <a:pPr marL="0" indent="36195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Рассмотреть возможность реализации профильных смен -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июнь – август 2023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195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 Заключить с родителями (законными представителями) договоры об оказании услуг по организации отдыха и оздоровления детей в каникулярное время в загородном лагере – до начала каждой смены.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96646" indent="-514350">
              <a:buFont typeface="+mj-lt"/>
              <a:buAutoNum type="arabicPeriod"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418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Нормативные документы: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Постановление Правительства Красноярского края от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15.01.2019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11-п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«Об утверждении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Порядка предоставления путевок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загородные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оздоровительные лагеря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частичной оплатой их стоимости за счет средств краевого бюджета»;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Постановление Правительства Красноярского края от 20.12.2022 №1130-п «Об утверждении средней стоимости путевки в краевые государственные и муниципальные загородные оздоровительные лагеря на 2023 год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Распоряжение Администрации г. Шарыпово от 11.03.2022 № 422 «Об утверждении Положения о комиссии по распределению путевок в загородные оздоровительные лагеря в летний период»;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Постановление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Администрации г. Шарыпово от 09.11.2022 №359 «Об утверждении Административного регламента предоставления муниципальной услуги «Организация отдыха и оздоровления детей в каникулярное время» на территории городского округа города Шарыпово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Письмо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Администрации г. Шарыпово в МОКК от 01.02.2023 №02-4/382 о разъяснениях относительно Указа Губернатора Красноярского края от 25.10.2022 № 317-уг,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касаемых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дополнительных мер поддержки детям участников СВО.</a:t>
            </a:r>
          </a:p>
          <a:p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500042"/>
            <a:ext cx="7855270" cy="71438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Разрабатываются проекты нормативно-правовых документов муниципального уровня: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714356"/>
            <a:ext cx="7855270" cy="5929354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Постановление «Об организации работы лагерей дневного пребывания детей в летний период 2023 года».</a:t>
            </a:r>
          </a:p>
          <a:p>
            <a:pPr>
              <a:spcAft>
                <a:spcPts val="0"/>
              </a:spcAft>
            </a:pP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Постановление «О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мерах по обеспечению отдыха, 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оздоровления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занятости детей 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летний период 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2023 года».</a:t>
            </a:r>
          </a:p>
          <a:p>
            <a:pPr>
              <a:spcAft>
                <a:spcPts val="0"/>
              </a:spcAft>
            </a:pPr>
            <a:endParaRPr lang="ru-RU" sz="1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ctr">
              <a:spcAft>
                <a:spcPts val="0"/>
              </a:spcAft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548680"/>
            <a:ext cx="7498080" cy="1143000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Основные приоритетные направления деятельности на 2023 год, заданные министерством образования Красноярского края: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2060848"/>
            <a:ext cx="7498080" cy="5077544"/>
          </a:xfrm>
        </p:spPr>
        <p:txBody>
          <a:bodyPr>
            <a:noAutofit/>
          </a:bodyPr>
          <a:lstStyle/>
          <a:p>
            <a:pPr marL="596646" indent="-51435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Сохранение и увеличение показателей по количеству детей, в том числе, находящихся в трудной жизненной ситуации, охваченных отдыхом и оздоровлением в сравнении с показателями 2023 года.</a:t>
            </a:r>
          </a:p>
          <a:p>
            <a:pPr marL="596646" indent="-51435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Укрепление материально-технической базы муниципальных загородных детских оздоровительных лагерей.</a:t>
            </a:r>
          </a:p>
          <a:p>
            <a:pPr marL="596646" indent="-51435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Выполнение требований Стандарта безопасности детей в загородных оздоровительных лагерях, при проведении экскурсионных мероприятий, во время купания, а также обеспечение безопасности при перевозке детей к местам отдыха и обратно.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Лагеря дневного пребывания: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214422"/>
            <a:ext cx="7498080" cy="4800600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Период функционирования:</a:t>
            </a:r>
          </a:p>
          <a:p>
            <a:pPr>
              <a:buNone/>
            </a:pP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29 мая – 27 июня 2023 г. 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  (12 июня – выходной день)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Общее количество детей, охваченных отдыхом: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1846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Родительская плата: рассчитывается.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332656"/>
            <a:ext cx="7498080" cy="792088"/>
          </a:xfrm>
        </p:spPr>
        <p:txBody>
          <a:bodyPr>
            <a:noAutofit/>
          </a:bodyPr>
          <a:lstStyle/>
          <a:p>
            <a:r>
              <a:rPr lang="ru-RU" sz="2800" dirty="0" smtClean="0">
                <a:effectLst/>
              </a:rPr>
              <a:t/>
            </a:r>
            <a:br>
              <a:rPr lang="ru-RU" sz="2800" dirty="0" smtClean="0">
                <a:effectLst/>
              </a:rPr>
            </a:br>
            <a:r>
              <a:rPr lang="ru-RU" sz="2800" dirty="0" smtClean="0">
                <a:effectLst/>
              </a:rPr>
              <a:t>Информация о распределении детей в лагерях </a:t>
            </a:r>
            <a:r>
              <a:rPr lang="ru-RU" sz="2800" dirty="0">
                <a:effectLst/>
              </a:rPr>
              <a:t>дневного пребывания в </a:t>
            </a:r>
            <a:r>
              <a:rPr lang="ru-RU" sz="2800" dirty="0" smtClean="0">
                <a:effectLst/>
              </a:rPr>
              <a:t>2023 </a:t>
            </a:r>
            <a:r>
              <a:rPr lang="ru-RU" sz="2800" dirty="0">
                <a:effectLst/>
              </a:rPr>
              <a:t>году.</a:t>
            </a:r>
            <a:br>
              <a:rPr lang="ru-RU" sz="2800" dirty="0">
                <a:effectLst/>
              </a:rPr>
            </a:b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6208331"/>
              </p:ext>
            </p:extLst>
          </p:nvPr>
        </p:nvGraphicFramePr>
        <p:xfrm>
          <a:off x="1435608" y="1484784"/>
          <a:ext cx="7499349" cy="467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9783">
                  <a:extLst>
                    <a:ext uri="{9D8B030D-6E8A-4147-A177-3AD203B41FA5}">
                      <a16:colId xmlns:a16="http://schemas.microsoft.com/office/drawing/2014/main" val="2481335971"/>
                    </a:ext>
                  </a:extLst>
                </a:gridCol>
                <a:gridCol w="2499783">
                  <a:extLst>
                    <a:ext uri="{9D8B030D-6E8A-4147-A177-3AD203B41FA5}">
                      <a16:colId xmlns:a16="http://schemas.microsoft.com/office/drawing/2014/main" val="1889718397"/>
                    </a:ext>
                  </a:extLst>
                </a:gridCol>
                <a:gridCol w="2499783">
                  <a:extLst>
                    <a:ext uri="{9D8B030D-6E8A-4147-A177-3AD203B41FA5}">
                      <a16:colId xmlns:a16="http://schemas.microsoft.com/office/drawing/2014/main" val="19674400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Образовательное учреждение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детей в лагере дневного пребывания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льготной категории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0037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СОШ №1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45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12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СОШ №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6656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2109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ООШ №6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7434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СОШ №7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5451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676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9038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ДО ДЮЦ г. Шарыпово (здание 1)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755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ДО ДЮЦ г. Шарыпово (здание 2)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645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ДО ДЮЦ г. Шарыпово (здание 3)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872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1846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5516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00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332656"/>
            <a:ext cx="7498080" cy="792088"/>
          </a:xfrm>
        </p:spPr>
        <p:txBody>
          <a:bodyPr>
            <a:noAutofit/>
          </a:bodyPr>
          <a:lstStyle/>
          <a:p>
            <a:r>
              <a:rPr lang="ru-RU" sz="2800" dirty="0" smtClean="0">
                <a:effectLst/>
              </a:rPr>
              <a:t/>
            </a:r>
            <a:br>
              <a:rPr lang="ru-RU" sz="2800" dirty="0" smtClean="0">
                <a:effectLst/>
              </a:rPr>
            </a:br>
            <a:r>
              <a:rPr lang="ru-RU" sz="2800" dirty="0" smtClean="0">
                <a:effectLst/>
              </a:rPr>
              <a:t>Информация о размещении лагерей </a:t>
            </a:r>
            <a:r>
              <a:rPr lang="ru-RU" sz="2800" dirty="0">
                <a:effectLst/>
              </a:rPr>
              <a:t>дневного пребывания </a:t>
            </a:r>
            <a:r>
              <a:rPr lang="ru-RU" sz="2800" dirty="0" smtClean="0">
                <a:effectLst/>
              </a:rPr>
              <a:t>и в 2023 </a:t>
            </a:r>
            <a:r>
              <a:rPr lang="ru-RU" sz="2800" dirty="0">
                <a:effectLst/>
              </a:rPr>
              <a:t>году.</a:t>
            </a:r>
            <a:br>
              <a:rPr lang="ru-RU" sz="2800" dirty="0">
                <a:effectLst/>
              </a:rPr>
            </a:b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5309223"/>
              </p:ext>
            </p:extLst>
          </p:nvPr>
        </p:nvGraphicFramePr>
        <p:xfrm>
          <a:off x="1435100" y="1447800"/>
          <a:ext cx="7499349" cy="451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9783">
                  <a:extLst>
                    <a:ext uri="{9D8B030D-6E8A-4147-A177-3AD203B41FA5}">
                      <a16:colId xmlns:a16="http://schemas.microsoft.com/office/drawing/2014/main" val="2481335971"/>
                    </a:ext>
                  </a:extLst>
                </a:gridCol>
                <a:gridCol w="2499783">
                  <a:extLst>
                    <a:ext uri="{9D8B030D-6E8A-4147-A177-3AD203B41FA5}">
                      <a16:colId xmlns:a16="http://schemas.microsoft.com/office/drawing/2014/main" val="1889718397"/>
                    </a:ext>
                  </a:extLst>
                </a:gridCol>
                <a:gridCol w="2499783">
                  <a:extLst>
                    <a:ext uri="{9D8B030D-6E8A-4147-A177-3AD203B41FA5}">
                      <a16:colId xmlns:a16="http://schemas.microsoft.com/office/drawing/2014/main" val="19674400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Образовательное учреждение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базе какого учреждения размещается лагерь дневного пребывания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базе какого учреждения организовано питание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0037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СОШ №1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СОШ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СОШ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712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СОШ №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СОШ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СОШ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6656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2109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ООШ №6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ОШ № 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ООШ № 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434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СОШ №7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СОШ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СОШ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5451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СОШ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СОШ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676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№12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12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СОШ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12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9038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ДО ДЮЦ г. Шарыпово (здание 1)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ДО ДЮЦ г. Шарыпово (здание 1)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СОШ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6755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ДО ДЮЦ г. Шарыпово (здание 2)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СОШ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СОШ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645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ДО ДЮЦ г. Шарыпово (здание 3)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СОШ № 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СОШ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7872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127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Распределение детей в лагерях дневного пребывания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4858959"/>
              </p:ext>
            </p:extLst>
          </p:nvPr>
        </p:nvGraphicFramePr>
        <p:xfrm>
          <a:off x="1142976" y="1357298"/>
          <a:ext cx="7786742" cy="4953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9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978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Учреждение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детей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782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МБОУ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СОШ № 1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175 +110 ДЮЦ (здание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3)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 285 </a:t>
                      </a: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(55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льготников) 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782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МБОУ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СОШ № 2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315 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206 СОШ № 8 </a:t>
                      </a: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+ 70 ДЮЦ (здание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2)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 591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(127 льготников)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782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МАОУ СОШ № 3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320 (58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льготников)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9782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МБОУ ООШ № 6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137 (56 льготников)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9782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МБОУ СОШ № 7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247 (70 льготников)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891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МАОУ СОШ № 12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186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(73 льготника)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4891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МБОУ ДО ДЮЦ (здание 1)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 (6 льготников)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055435"/>
                  </a:ext>
                </a:extLst>
              </a:tr>
              <a:tr h="429807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1846 детей (445 льготников)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Загородные лагеря: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000108"/>
            <a:ext cx="7498080" cy="48006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Путевки в организации отдыха и оздоровления с частичной оплатой их стоимости за счет средств краевого бюджета из расчета 70 процентов средней стоимости путевки, предоставляются детям в возрасте от 7 до 18 лет.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Прием заявлений от родителей (законных представителей) на приобретение путевок будет осуществляться в соответствии с Краевым Порядком.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 сроках начала приема заявлений в ОУ будет направлена дополнительная информация.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1951</TotalTime>
  <Words>1520</Words>
  <Application>Microsoft Office PowerPoint</Application>
  <PresentationFormat>Экран (4:3)</PresentationFormat>
  <Paragraphs>187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Calibri</vt:lpstr>
      <vt:lpstr>Corbel</vt:lpstr>
      <vt:lpstr>Gill Sans MT</vt:lpstr>
      <vt:lpstr>Symbol</vt:lpstr>
      <vt:lpstr>Times New Roman</vt:lpstr>
      <vt:lpstr>Verdana</vt:lpstr>
      <vt:lpstr>Wingdings 2</vt:lpstr>
      <vt:lpstr>Солнцестояние</vt:lpstr>
      <vt:lpstr>Организация летней оздоровительной кампании   2023 года</vt:lpstr>
      <vt:lpstr>Нормативные документы:</vt:lpstr>
      <vt:lpstr> Разрабатываются проекты нормативно-правовых документов муниципального уровня: </vt:lpstr>
      <vt:lpstr>Основные приоритетные направления деятельности на 2023 год, заданные министерством образования Красноярского края:</vt:lpstr>
      <vt:lpstr>Лагеря дневного пребывания: </vt:lpstr>
      <vt:lpstr> Информация о распределении детей в лагерях дневного пребывания в 2023 году. </vt:lpstr>
      <vt:lpstr> Информация о размещении лагерей дневного пребывания и в 2023 году. </vt:lpstr>
      <vt:lpstr>Распределение детей в лагерях дневного пребывания</vt:lpstr>
      <vt:lpstr>Загородные лагеря: </vt:lpstr>
      <vt:lpstr>Распределение путевок по сменам в загородные оздоровительные учреждения 2023 г.</vt:lpstr>
      <vt:lpstr>Сроки проведения смен в загородных лагерях в летний период 2023 года</vt:lpstr>
      <vt:lpstr> Решения : </vt:lpstr>
      <vt:lpstr>Презентация PowerPoint</vt:lpstr>
      <vt:lpstr> Руководителям загородных лагерей: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летней оздоровительной кампании 2015 года</dc:title>
  <dc:creator>Татьяна</dc:creator>
  <cp:lastModifiedBy>Ведущий аналитик</cp:lastModifiedBy>
  <cp:revision>195</cp:revision>
  <cp:lastPrinted>2023-02-15T07:49:05Z</cp:lastPrinted>
  <dcterms:created xsi:type="dcterms:W3CDTF">2015-01-26T01:11:42Z</dcterms:created>
  <dcterms:modified xsi:type="dcterms:W3CDTF">2023-02-16T01:43:26Z</dcterms:modified>
</cp:coreProperties>
</file>